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66600" cy="6858000"/>
  <p:notesSz cx="6858000" cy="9144000"/>
  <p:embeddedFontLst>
    <p:embeddedFont>
      <p:font typeface="Calibri (MS)" panose="020B0604020202020204" charset="0"/>
      <p:regular r:id="rId13"/>
    </p:embeddedFont>
    <p:embeddedFont>
      <p:font typeface="Noto Serif" panose="020B0604020202020204" charset="0"/>
      <p:regular r:id="rId14"/>
    </p:embeddedFont>
    <p:embeddedFont>
      <p:font typeface="Arial MT Pro" panose="020B0604020202020204" charset="0"/>
      <p:regular r:id="rId15"/>
    </p:embeddedFont>
    <p:embeddedFont>
      <p:font typeface="Calibri (MS) Bold" panose="020B0604020202020204" charset="0"/>
      <p:regular r:id="rId16"/>
    </p:embeddedFont>
    <p:embeddedFont>
      <p:font typeface="Trebuchet MS" panose="020B0603020202020204" pitchFamily="34" charset="0"/>
      <p:regular r:id="rId17"/>
      <p:bold r:id="rId18"/>
      <p:italic r:id="rId19"/>
      <p:boldItalic r:id="rId20"/>
    </p:embeddedFont>
    <p:embeddedFont>
      <p:font typeface="Noto Serif Bold" panose="020B0604020202020204" charset="0"/>
      <p:regular r:id="rId21"/>
    </p:embeddedFont>
    <p:embeddedFont>
      <p:font typeface="Calibri" panose="020F0502020204030204" pitchFamily="34" charset="0"/>
      <p:regular r:id="rId22"/>
      <p:bold r:id="rId23"/>
      <p:italic r:id="rId24"/>
      <p:boldItalic r:id="rId25"/>
    </p:embeddedFont>
    <p:embeddedFont>
      <p:font typeface="Arial MT Pro Bold" panose="020B0604020202020204" charset="0"/>
      <p:regular r:id="rId26"/>
    </p:embeddedFont>
    <p:embeddedFont>
      <p:font typeface="Trebuchet MS Bold" panose="020B0703020202020204" pitchFamily="34"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5" d="100"/>
          <a:sy n="85" d="100"/>
        </p:scale>
        <p:origin x="75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sv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13.jpeg"/><Relationship Id="rId9"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9150" y="301557"/>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4"/>
            <a:stretch>
              <a:fillRect/>
            </a:stretch>
          </a:blipFill>
        </p:spPr>
      </p:sp>
      <p:sp>
        <p:nvSpPr>
          <p:cNvPr id="4" name="TextBox 4"/>
          <p:cNvSpPr txBox="1"/>
          <p:nvPr/>
        </p:nvSpPr>
        <p:spPr>
          <a:xfrm>
            <a:off x="4728991" y="2248"/>
            <a:ext cx="3380099" cy="541468"/>
          </a:xfrm>
          <a:prstGeom prst="rect">
            <a:avLst/>
          </a:prstGeom>
        </p:spPr>
        <p:txBody>
          <a:bodyPr lIns="0" tIns="0" rIns="0" bIns="0" rtlCol="0" anchor="t">
            <a:spAutoFit/>
          </a:bodyPr>
          <a:lstStyle/>
          <a:p>
            <a:pPr algn="l">
              <a:lnSpc>
                <a:spcPts val="4475"/>
              </a:lnSpc>
            </a:pPr>
            <a:r>
              <a:rPr lang="en-US" sz="3196" b="1">
                <a:solidFill>
                  <a:srgbClr val="0F0F0F"/>
                </a:solidFill>
                <a:latin typeface="Noto Serif Bold"/>
                <a:ea typeface="Noto Serif Bold"/>
                <a:cs typeface="Noto Serif Bold"/>
                <a:sym typeface="Noto Serif Bold"/>
              </a:rPr>
              <a:t>Digital Portfolio</a:t>
            </a:r>
          </a:p>
        </p:txBody>
      </p:sp>
      <p:sp>
        <p:nvSpPr>
          <p:cNvPr id="5" name="TextBox 5"/>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1</a:t>
            </a:r>
          </a:p>
        </p:txBody>
      </p:sp>
      <p:sp>
        <p:nvSpPr>
          <p:cNvPr id="6" name="TextBox 6"/>
          <p:cNvSpPr txBox="1"/>
          <p:nvPr/>
        </p:nvSpPr>
        <p:spPr>
          <a:xfrm>
            <a:off x="2643207" y="3325873"/>
            <a:ext cx="7319220" cy="1823233"/>
          </a:xfrm>
          <a:prstGeom prst="rect">
            <a:avLst/>
          </a:prstGeom>
        </p:spPr>
        <p:txBody>
          <a:bodyPr lIns="0" tIns="0" rIns="0" bIns="0" rtlCol="0" anchor="t">
            <a:spAutoFit/>
          </a:bodyPr>
          <a:lstStyle/>
          <a:p>
            <a:pPr algn="l">
              <a:lnSpc>
                <a:spcPts val="2845"/>
              </a:lnSpc>
            </a:pPr>
            <a:r>
              <a:rPr lang="en-US" sz="2397" dirty="0">
                <a:solidFill>
                  <a:srgbClr val="000000"/>
                </a:solidFill>
                <a:latin typeface="Calibri (MS)"/>
                <a:ea typeface="Calibri (MS)"/>
                <a:cs typeface="Calibri (MS)"/>
                <a:sym typeface="Calibri (MS)"/>
              </a:rPr>
              <a:t>STUDENT </a:t>
            </a:r>
            <a:r>
              <a:rPr lang="en-US" sz="2397" dirty="0" smtClean="0">
                <a:solidFill>
                  <a:srgbClr val="000000"/>
                </a:solidFill>
                <a:latin typeface="Calibri (MS)"/>
                <a:ea typeface="Calibri (MS)"/>
                <a:cs typeface="Calibri (MS)"/>
                <a:sym typeface="Calibri (MS)"/>
              </a:rPr>
              <a:t>NAME: SASVITH.D</a:t>
            </a:r>
            <a:endParaRPr lang="en-US" sz="2397" dirty="0">
              <a:solidFill>
                <a:srgbClr val="000000"/>
              </a:solidFill>
              <a:latin typeface="Calibri (MS)"/>
              <a:ea typeface="Calibri (MS)"/>
              <a:cs typeface="Calibri (MS)"/>
              <a:sym typeface="Calibri (MS)"/>
            </a:endParaRPr>
          </a:p>
          <a:p>
            <a:pPr algn="l">
              <a:lnSpc>
                <a:spcPts val="2845"/>
              </a:lnSpc>
            </a:pPr>
            <a:r>
              <a:rPr lang="en-US" sz="2397" dirty="0">
                <a:solidFill>
                  <a:srgbClr val="000000"/>
                </a:solidFill>
                <a:latin typeface="Calibri (MS)"/>
                <a:ea typeface="Calibri (MS)"/>
                <a:cs typeface="Calibri (MS)"/>
                <a:sym typeface="Calibri (MS)"/>
              </a:rPr>
              <a:t>REGISTER </a:t>
            </a:r>
            <a:r>
              <a:rPr lang="en-US" sz="2397" dirty="0" smtClean="0">
                <a:solidFill>
                  <a:srgbClr val="000000"/>
                </a:solidFill>
                <a:latin typeface="Calibri (MS)"/>
                <a:ea typeface="Calibri (MS)"/>
                <a:cs typeface="Calibri (MS)"/>
                <a:sym typeface="Calibri (MS)"/>
              </a:rPr>
              <a:t>NO:2422J0148</a:t>
            </a:r>
            <a:endParaRPr lang="en-US" sz="2397" dirty="0">
              <a:solidFill>
                <a:srgbClr val="000000"/>
              </a:solidFill>
              <a:latin typeface="Calibri (MS)"/>
              <a:ea typeface="Calibri (MS)"/>
              <a:cs typeface="Calibri (MS)"/>
              <a:sym typeface="Calibri (MS)"/>
            </a:endParaRPr>
          </a:p>
          <a:p>
            <a:pPr>
              <a:lnSpc>
                <a:spcPts val="2845"/>
              </a:lnSpc>
            </a:pPr>
            <a:r>
              <a:rPr lang="en-US" sz="2397">
                <a:solidFill>
                  <a:srgbClr val="000000"/>
                </a:solidFill>
                <a:latin typeface="Calibri (MS)"/>
                <a:ea typeface="Calibri (MS)"/>
                <a:cs typeface="Calibri (MS)"/>
                <a:sym typeface="Calibri (MS)"/>
              </a:rPr>
              <a:t>NMID </a:t>
            </a:r>
            <a:r>
              <a:rPr lang="en-US" sz="2397">
                <a:solidFill>
                  <a:srgbClr val="000000"/>
                </a:solidFill>
                <a:latin typeface="Calibri (MS)"/>
                <a:ea typeface="Calibri (MS)"/>
                <a:cs typeface="Calibri (MS)"/>
                <a:sym typeface="Calibri (MS)"/>
              </a:rPr>
              <a:t>:F3C8E2FEC4F210EAA974C447DB6B7938</a:t>
            </a:r>
            <a:endParaRPr lang="en-US" sz="2397" dirty="0">
              <a:solidFill>
                <a:srgbClr val="000000"/>
              </a:solidFill>
              <a:latin typeface="Calibri (MS)"/>
              <a:ea typeface="Calibri (MS)"/>
              <a:cs typeface="Calibri (MS)"/>
              <a:sym typeface="Calibri (MS)"/>
            </a:endParaRPr>
          </a:p>
          <a:p>
            <a:pPr algn="l">
              <a:lnSpc>
                <a:spcPts val="2845"/>
              </a:lnSpc>
            </a:pPr>
            <a:r>
              <a:rPr lang="en-US" sz="2397" dirty="0">
                <a:solidFill>
                  <a:srgbClr val="000000"/>
                </a:solidFill>
                <a:latin typeface="Calibri (MS)"/>
                <a:ea typeface="Calibri (MS)"/>
                <a:cs typeface="Calibri (MS)"/>
                <a:sym typeface="Calibri (MS)"/>
              </a:rPr>
              <a:t>DEPARTMENT: BCA </a:t>
            </a:r>
          </a:p>
          <a:p>
            <a:pPr algn="l">
              <a:lnSpc>
                <a:spcPts val="2845"/>
              </a:lnSpc>
            </a:pPr>
            <a:r>
              <a:rPr lang="en-US" sz="2397" dirty="0">
                <a:solidFill>
                  <a:srgbClr val="000000"/>
                </a:solidFill>
                <a:latin typeface="Calibri (MS)"/>
                <a:ea typeface="Calibri (MS)"/>
                <a:cs typeface="Calibri (MS)"/>
                <a:sym typeface="Calibri (MS)"/>
              </a:rPr>
              <a:t>COLLEGE: KPR COLLEGE OF ARTS, SCIENCE AND RESEARCH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6608" y="3377851"/>
            <a:ext cx="2464403" cy="3415913"/>
          </a:xfrm>
          <a:custGeom>
            <a:avLst/>
            <a:gdLst/>
            <a:ahLst/>
            <a:cxnLst/>
            <a:rect l="l" t="t" r="r" b="b"/>
            <a:pathLst>
              <a:path w="2464403" h="3415913">
                <a:moveTo>
                  <a:pt x="0" y="0"/>
                </a:moveTo>
                <a:lnTo>
                  <a:pt x="2464404" y="0"/>
                </a:lnTo>
                <a:lnTo>
                  <a:pt x="2464404" y="3415912"/>
                </a:lnTo>
                <a:lnTo>
                  <a:pt x="0" y="3415912"/>
                </a:lnTo>
                <a:lnTo>
                  <a:pt x="0" y="0"/>
                </a:lnTo>
                <a:close/>
              </a:path>
            </a:pathLst>
          </a:custGeom>
          <a:blipFill>
            <a:blip r:embed="rId4"/>
            <a:stretch>
              <a:fillRect/>
            </a:stretch>
          </a:blipFill>
        </p:spPr>
      </p:sp>
      <p:sp>
        <p:nvSpPr>
          <p:cNvPr id="4" name="Freeform 4"/>
          <p:cNvSpPr/>
          <p:nvPr/>
        </p:nvSpPr>
        <p:spPr>
          <a:xfrm>
            <a:off x="2502465" y="1191635"/>
            <a:ext cx="8373266" cy="5602129"/>
          </a:xfrm>
          <a:custGeom>
            <a:avLst/>
            <a:gdLst/>
            <a:ahLst/>
            <a:cxnLst/>
            <a:rect l="l" t="t" r="r" b="b"/>
            <a:pathLst>
              <a:path w="8373266" h="5602129">
                <a:moveTo>
                  <a:pt x="0" y="0"/>
                </a:moveTo>
                <a:lnTo>
                  <a:pt x="8373266" y="0"/>
                </a:lnTo>
                <a:lnTo>
                  <a:pt x="8373266" y="5602128"/>
                </a:lnTo>
                <a:lnTo>
                  <a:pt x="0" y="5602128"/>
                </a:lnTo>
                <a:lnTo>
                  <a:pt x="0" y="0"/>
                </a:lnTo>
                <a:close/>
              </a:path>
            </a:pathLst>
          </a:custGeom>
          <a:blipFill>
            <a:blip r:embed="rId5"/>
            <a:stretch>
              <a:fillRect/>
            </a:stretch>
          </a:blipFill>
        </p:spPr>
      </p:sp>
      <p:sp>
        <p:nvSpPr>
          <p:cNvPr id="5" name="Freeform 5"/>
          <p:cNvSpPr/>
          <p:nvPr/>
        </p:nvSpPr>
        <p:spPr>
          <a:xfrm>
            <a:off x="7155342" y="2859491"/>
            <a:ext cx="3539604" cy="1524752"/>
          </a:xfrm>
          <a:custGeom>
            <a:avLst/>
            <a:gdLst/>
            <a:ahLst/>
            <a:cxnLst/>
            <a:rect l="l" t="t" r="r" b="b"/>
            <a:pathLst>
              <a:path w="3539604" h="1524752">
                <a:moveTo>
                  <a:pt x="0" y="0"/>
                </a:moveTo>
                <a:lnTo>
                  <a:pt x="3539604" y="0"/>
                </a:lnTo>
                <a:lnTo>
                  <a:pt x="3539604" y="1524752"/>
                </a:lnTo>
                <a:lnTo>
                  <a:pt x="0" y="1524752"/>
                </a:lnTo>
                <a:lnTo>
                  <a:pt x="0" y="0"/>
                </a:lnTo>
                <a:close/>
              </a:path>
            </a:pathLst>
          </a:custGeom>
          <a:blipFill>
            <a:blip r:embed="rId6"/>
            <a:stretch>
              <a:fillRect/>
            </a:stretch>
          </a:blipFill>
        </p:spPr>
      </p:sp>
      <p:sp>
        <p:nvSpPr>
          <p:cNvPr id="6" name="TextBox 6"/>
          <p:cNvSpPr txBox="1"/>
          <p:nvPr/>
        </p:nvSpPr>
        <p:spPr>
          <a:xfrm>
            <a:off x="751694" y="6456436"/>
            <a:ext cx="1741637" cy="195710"/>
          </a:xfrm>
          <a:prstGeom prst="rect">
            <a:avLst/>
          </a:prstGeom>
        </p:spPr>
        <p:txBody>
          <a:bodyPr lIns="0" tIns="0" rIns="0" bIns="0" rtlCol="0" anchor="t">
            <a:spAutoFit/>
          </a:bodyPr>
          <a:lstStyle/>
          <a:p>
            <a:pPr algn="l">
              <a:lnSpc>
                <a:spcPts val="1538"/>
              </a:lnSpc>
            </a:pPr>
            <a:r>
              <a:rPr lang="en-US" sz="1098">
                <a:solidFill>
                  <a:srgbClr val="2D83C3"/>
                </a:solidFill>
                <a:latin typeface="Trebuchet MS"/>
                <a:ea typeface="Trebuchet MS"/>
                <a:cs typeface="Trebuchet MS"/>
                <a:sym typeface="Trebuchet MS"/>
              </a:rPr>
              <a:t>3/21/2024 </a:t>
            </a:r>
            <a:r>
              <a:rPr lang="en-US" sz="1098" b="1">
                <a:solidFill>
                  <a:srgbClr val="2D83C3"/>
                </a:solidFill>
                <a:latin typeface="Trebuchet MS Bold"/>
                <a:ea typeface="Trebuchet MS Bold"/>
                <a:cs typeface="Trebuchet MS Bold"/>
                <a:sym typeface="Trebuchet MS Bold"/>
              </a:rPr>
              <a:t>Annual Review</a:t>
            </a:r>
          </a:p>
        </p:txBody>
      </p:sp>
      <p:sp>
        <p:nvSpPr>
          <p:cNvPr id="7" name="TextBox 7"/>
          <p:cNvSpPr txBox="1"/>
          <p:nvPr/>
        </p:nvSpPr>
        <p:spPr>
          <a:xfrm>
            <a:off x="11303527" y="6450711"/>
            <a:ext cx="14925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10</a:t>
            </a:r>
          </a:p>
        </p:txBody>
      </p:sp>
      <p:sp>
        <p:nvSpPr>
          <p:cNvPr id="8" name="TextBox 8"/>
          <p:cNvSpPr txBox="1"/>
          <p:nvPr/>
        </p:nvSpPr>
        <p:spPr>
          <a:xfrm>
            <a:off x="748522" y="600704"/>
            <a:ext cx="7231742" cy="737035"/>
          </a:xfrm>
          <a:prstGeom prst="rect">
            <a:avLst/>
          </a:prstGeom>
        </p:spPr>
        <p:txBody>
          <a:bodyPr lIns="0" tIns="0" rIns="0" bIns="0" rtlCol="0" anchor="t">
            <a:spAutoFit/>
          </a:bodyPr>
          <a:lstStyle/>
          <a:p>
            <a:pPr algn="l">
              <a:lnSpc>
                <a:spcPts val="5943"/>
              </a:lnSpc>
            </a:pPr>
            <a:r>
              <a:rPr lang="en-US" sz="4245" b="1">
                <a:solidFill>
                  <a:srgbClr val="000000"/>
                </a:solidFill>
                <a:latin typeface="Trebuchet MS Bold"/>
                <a:ea typeface="Trebuchet MS Bold"/>
                <a:cs typeface="Trebuchet MS Bold"/>
                <a:sym typeface="Trebuchet MS Bold"/>
              </a:rPr>
              <a:t>RESULTS AND SCREENSHOTS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65141" y="6460741"/>
            <a:ext cx="76124" cy="177613"/>
          </a:xfrm>
          <a:custGeom>
            <a:avLst/>
            <a:gdLst/>
            <a:ahLst/>
            <a:cxnLst/>
            <a:rect l="l" t="t" r="r" b="b"/>
            <a:pathLst>
              <a:path w="76124" h="177613">
                <a:moveTo>
                  <a:pt x="0" y="0"/>
                </a:moveTo>
                <a:lnTo>
                  <a:pt x="76124" y="0"/>
                </a:lnTo>
                <a:lnTo>
                  <a:pt x="76124" y="177612"/>
                </a:lnTo>
                <a:lnTo>
                  <a:pt x="0" y="177612"/>
                </a:lnTo>
                <a:lnTo>
                  <a:pt x="0" y="0"/>
                </a:lnTo>
                <a:close/>
              </a:path>
            </a:pathLst>
          </a:custGeom>
          <a:blipFill>
            <a:blip r:embed="rId4"/>
            <a:stretch>
              <a:fillRect/>
            </a:stretch>
          </a:blipFill>
        </p:spPr>
      </p:sp>
      <p:sp>
        <p:nvSpPr>
          <p:cNvPr id="4" name="TextBox 4"/>
          <p:cNvSpPr txBox="1"/>
          <p:nvPr/>
        </p:nvSpPr>
        <p:spPr>
          <a:xfrm>
            <a:off x="764057" y="322164"/>
            <a:ext cx="3717465" cy="829618"/>
          </a:xfrm>
          <a:prstGeom prst="rect">
            <a:avLst/>
          </a:prstGeom>
        </p:spPr>
        <p:txBody>
          <a:bodyPr lIns="0" tIns="0" rIns="0" bIns="0" rtlCol="0" anchor="t">
            <a:spAutoFit/>
          </a:bodyPr>
          <a:lstStyle/>
          <a:p>
            <a:pPr algn="l">
              <a:lnSpc>
                <a:spcPts val="6712"/>
              </a:lnSpc>
            </a:pPr>
            <a:r>
              <a:rPr lang="en-US" sz="4794" b="1">
                <a:solidFill>
                  <a:srgbClr val="000000"/>
                </a:solidFill>
                <a:latin typeface="Trebuchet MS Bold"/>
                <a:ea typeface="Trebuchet MS Bold"/>
                <a:cs typeface="Trebuchet MS Bold"/>
                <a:sym typeface="Trebuchet MS Bold"/>
              </a:rPr>
              <a:t>CONCLUSION</a:t>
            </a:r>
          </a:p>
        </p:txBody>
      </p:sp>
      <p:sp>
        <p:nvSpPr>
          <p:cNvPr id="5" name="TextBox 5"/>
          <p:cNvSpPr txBox="1"/>
          <p:nvPr/>
        </p:nvSpPr>
        <p:spPr>
          <a:xfrm>
            <a:off x="11303527" y="6450711"/>
            <a:ext cx="14925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11</a:t>
            </a:r>
          </a:p>
        </p:txBody>
      </p:sp>
      <p:sp>
        <p:nvSpPr>
          <p:cNvPr id="6" name="TextBox 6"/>
          <p:cNvSpPr txBox="1"/>
          <p:nvPr/>
        </p:nvSpPr>
        <p:spPr>
          <a:xfrm>
            <a:off x="1223620" y="2074526"/>
            <a:ext cx="81544" cy="345510"/>
          </a:xfrm>
          <a:prstGeom prst="rect">
            <a:avLst/>
          </a:prstGeom>
        </p:spPr>
        <p:txBody>
          <a:bodyPr lIns="0" tIns="0" rIns="0" bIns="0" rtlCol="0" anchor="t">
            <a:spAutoFit/>
          </a:bodyPr>
          <a:lstStyle/>
          <a:p>
            <a:pPr algn="l">
              <a:lnSpc>
                <a:spcPts val="2517"/>
              </a:lnSpc>
            </a:pPr>
            <a:r>
              <a:rPr lang="en-US" sz="1798">
                <a:solidFill>
                  <a:srgbClr val="000000"/>
                </a:solidFill>
                <a:latin typeface="Arial MT Pro"/>
                <a:ea typeface="Arial MT Pro"/>
                <a:cs typeface="Arial MT Pro"/>
                <a:sym typeface="Arial MT Pro"/>
              </a:rPr>
              <a:t>•</a:t>
            </a:r>
          </a:p>
        </p:txBody>
      </p:sp>
      <p:sp>
        <p:nvSpPr>
          <p:cNvPr id="7" name="TextBox 7"/>
          <p:cNvSpPr txBox="1"/>
          <p:nvPr/>
        </p:nvSpPr>
        <p:spPr>
          <a:xfrm>
            <a:off x="1223620" y="3178273"/>
            <a:ext cx="81544" cy="345510"/>
          </a:xfrm>
          <a:prstGeom prst="rect">
            <a:avLst/>
          </a:prstGeom>
        </p:spPr>
        <p:txBody>
          <a:bodyPr lIns="0" tIns="0" rIns="0" bIns="0" rtlCol="0" anchor="t">
            <a:spAutoFit/>
          </a:bodyPr>
          <a:lstStyle/>
          <a:p>
            <a:pPr algn="l">
              <a:lnSpc>
                <a:spcPts val="2517"/>
              </a:lnSpc>
            </a:pPr>
            <a:r>
              <a:rPr lang="en-US" sz="1798">
                <a:solidFill>
                  <a:srgbClr val="000000"/>
                </a:solidFill>
                <a:latin typeface="Arial MT Pro"/>
                <a:ea typeface="Arial MT Pro"/>
                <a:cs typeface="Arial MT Pro"/>
                <a:sym typeface="Arial MT Pro"/>
              </a:rPr>
              <a:t>•</a:t>
            </a:r>
          </a:p>
        </p:txBody>
      </p:sp>
      <p:sp>
        <p:nvSpPr>
          <p:cNvPr id="8" name="TextBox 8"/>
          <p:cNvSpPr txBox="1"/>
          <p:nvPr/>
        </p:nvSpPr>
        <p:spPr>
          <a:xfrm>
            <a:off x="1223620" y="4282021"/>
            <a:ext cx="81544" cy="345510"/>
          </a:xfrm>
          <a:prstGeom prst="rect">
            <a:avLst/>
          </a:prstGeom>
        </p:spPr>
        <p:txBody>
          <a:bodyPr lIns="0" tIns="0" rIns="0" bIns="0" rtlCol="0" anchor="t">
            <a:spAutoFit/>
          </a:bodyPr>
          <a:lstStyle/>
          <a:p>
            <a:pPr algn="l">
              <a:lnSpc>
                <a:spcPts val="2517"/>
              </a:lnSpc>
            </a:pPr>
            <a:r>
              <a:rPr lang="en-US" sz="1798">
                <a:solidFill>
                  <a:srgbClr val="000000"/>
                </a:solidFill>
                <a:latin typeface="Arial MT Pro"/>
                <a:ea typeface="Arial MT Pro"/>
                <a:cs typeface="Arial MT Pro"/>
                <a:sym typeface="Arial MT Pro"/>
              </a:rPr>
              <a:t>•</a:t>
            </a:r>
          </a:p>
        </p:txBody>
      </p:sp>
      <p:sp>
        <p:nvSpPr>
          <p:cNvPr id="9" name="TextBox 9"/>
          <p:cNvSpPr txBox="1"/>
          <p:nvPr/>
        </p:nvSpPr>
        <p:spPr>
          <a:xfrm>
            <a:off x="1537621" y="4306967"/>
            <a:ext cx="4827099" cy="576653"/>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The project enhanced knowledge of </a:t>
            </a:r>
            <a:r>
              <a:rPr lang="en-US" sz="1798" b="1">
                <a:solidFill>
                  <a:srgbClr val="000000"/>
                </a:solidFill>
                <a:latin typeface="Calibri (MS) Bold"/>
                <a:ea typeface="Calibri (MS) Bold"/>
                <a:cs typeface="Calibri (MS) Bold"/>
                <a:sym typeface="Calibri (MS) Bold"/>
              </a:rPr>
              <a:t>front-end web development</a:t>
            </a:r>
            <a:r>
              <a:rPr lang="en-US" sz="1798">
                <a:solidFill>
                  <a:srgbClr val="000000"/>
                </a:solidFill>
                <a:latin typeface="Calibri (MS)"/>
                <a:ea typeface="Calibri (MS)"/>
                <a:cs typeface="Calibri (MS)"/>
                <a:sym typeface="Calibri (MS)"/>
              </a:rPr>
              <a:t> and practical implementation.</a:t>
            </a:r>
          </a:p>
        </p:txBody>
      </p:sp>
      <p:sp>
        <p:nvSpPr>
          <p:cNvPr id="10" name="TextBox 10"/>
          <p:cNvSpPr txBox="1"/>
          <p:nvPr/>
        </p:nvSpPr>
        <p:spPr>
          <a:xfrm>
            <a:off x="1537621" y="2099462"/>
            <a:ext cx="5102133" cy="576653"/>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A portfolio website was created using </a:t>
            </a:r>
            <a:r>
              <a:rPr lang="en-US" sz="1798" b="1">
                <a:solidFill>
                  <a:srgbClr val="000000"/>
                </a:solidFill>
                <a:latin typeface="Calibri (MS) Bold"/>
                <a:ea typeface="Calibri (MS) Bold"/>
                <a:cs typeface="Calibri (MS) Bold"/>
                <a:sym typeface="Calibri (MS) Bold"/>
              </a:rPr>
              <a:t>HTML, CSS, and JavaScript</a:t>
            </a:r>
            <a:r>
              <a:rPr lang="en-US" sz="1798">
                <a:solidFill>
                  <a:srgbClr val="000000"/>
                </a:solidFill>
                <a:latin typeface="Calibri (MS)"/>
                <a:ea typeface="Calibri (MS)"/>
                <a:cs typeface="Calibri (MS)"/>
                <a:sym typeface="Calibri (MS)"/>
              </a:rPr>
              <a:t> to showcase skills and projects.</a:t>
            </a:r>
          </a:p>
        </p:txBody>
      </p:sp>
      <p:sp>
        <p:nvSpPr>
          <p:cNvPr id="11" name="TextBox 11"/>
          <p:cNvSpPr txBox="1"/>
          <p:nvPr/>
        </p:nvSpPr>
        <p:spPr>
          <a:xfrm>
            <a:off x="1537621" y="3203210"/>
            <a:ext cx="5175428" cy="576653"/>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The site provides a </a:t>
            </a:r>
            <a:r>
              <a:rPr lang="en-US" sz="1798" b="1">
                <a:solidFill>
                  <a:srgbClr val="000000"/>
                </a:solidFill>
                <a:latin typeface="Calibri (MS) Bold"/>
                <a:ea typeface="Calibri (MS) Bold"/>
                <a:cs typeface="Calibri (MS) Bold"/>
                <a:sym typeface="Calibri (MS) Bold"/>
              </a:rPr>
              <a:t>simple, responsive, and interactive platform</a:t>
            </a:r>
            <a:r>
              <a:rPr lang="en-US" sz="1798">
                <a:solidFill>
                  <a:srgbClr val="000000"/>
                </a:solidFill>
                <a:latin typeface="Calibri (MS)"/>
                <a:ea typeface="Calibri (MS)"/>
                <a:cs typeface="Calibri (MS)"/>
                <a:sym typeface="Calibri (MS)"/>
              </a:rPr>
              <a:t> for students.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4997"/>
          </a:xfrm>
          <a:custGeom>
            <a:avLst/>
            <a:gdLst/>
            <a:ahLst/>
            <a:cxnLst/>
            <a:rect l="l" t="t" r="r" b="b"/>
            <a:pathLst>
              <a:path w="12306300" h="6984997">
                <a:moveTo>
                  <a:pt x="0" y="0"/>
                </a:moveTo>
                <a:lnTo>
                  <a:pt x="12306300" y="0"/>
                </a:lnTo>
                <a:lnTo>
                  <a:pt x="12306300" y="6984997"/>
                </a:lnTo>
                <a:lnTo>
                  <a:pt x="0" y="6984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4"/>
            <a:stretch>
              <a:fillRect/>
            </a:stretch>
          </a:blipFill>
        </p:spPr>
      </p:sp>
      <p:grpSp>
        <p:nvGrpSpPr>
          <p:cNvPr id="4" name="Group 4"/>
          <p:cNvGrpSpPr>
            <a:grpSpLocks noChangeAspect="1"/>
          </p:cNvGrpSpPr>
          <p:nvPr/>
        </p:nvGrpSpPr>
        <p:grpSpPr>
          <a:xfrm>
            <a:off x="466239" y="6403648"/>
            <a:ext cx="3701367" cy="294970"/>
            <a:chOff x="0" y="0"/>
            <a:chExt cx="3701364" cy="294970"/>
          </a:xfrm>
        </p:grpSpPr>
        <p:sp>
          <p:nvSpPr>
            <p:cNvPr id="5" name="Freeform 5"/>
            <p:cNvSpPr/>
            <p:nvPr/>
          </p:nvSpPr>
          <p:spPr>
            <a:xfrm>
              <a:off x="0" y="0"/>
              <a:ext cx="3701415" cy="295021"/>
            </a:xfrm>
            <a:custGeom>
              <a:avLst/>
              <a:gdLst/>
              <a:ahLst/>
              <a:cxnLst/>
              <a:rect l="l" t="t" r="r" b="b"/>
              <a:pathLst>
                <a:path w="3701415" h="295021">
                  <a:moveTo>
                    <a:pt x="0" y="295021"/>
                  </a:moveTo>
                  <a:lnTo>
                    <a:pt x="3701415" y="295021"/>
                  </a:lnTo>
                  <a:lnTo>
                    <a:pt x="3701415" y="0"/>
                  </a:lnTo>
                  <a:lnTo>
                    <a:pt x="0" y="0"/>
                  </a:lnTo>
                  <a:lnTo>
                    <a:pt x="0" y="295021"/>
                  </a:lnTo>
                  <a:close/>
                </a:path>
              </a:pathLst>
            </a:custGeom>
            <a:solidFill>
              <a:srgbClr val="F2F2F2"/>
            </a:solidFill>
          </p:spPr>
        </p:sp>
      </p:grpSp>
      <p:sp>
        <p:nvSpPr>
          <p:cNvPr id="6" name="TextBox 6"/>
          <p:cNvSpPr txBox="1"/>
          <p:nvPr/>
        </p:nvSpPr>
        <p:spPr>
          <a:xfrm>
            <a:off x="748522" y="743569"/>
            <a:ext cx="4369518" cy="807310"/>
          </a:xfrm>
          <a:prstGeom prst="rect">
            <a:avLst/>
          </a:prstGeom>
        </p:spPr>
        <p:txBody>
          <a:bodyPr lIns="0" tIns="0" rIns="0" bIns="0" rtlCol="0" anchor="t">
            <a:spAutoFit/>
          </a:bodyPr>
          <a:lstStyle/>
          <a:p>
            <a:pPr algn="l">
              <a:lnSpc>
                <a:spcPts val="5943"/>
              </a:lnSpc>
            </a:pPr>
            <a:r>
              <a:rPr lang="en-US" sz="4245">
                <a:solidFill>
                  <a:srgbClr val="000000"/>
                </a:solidFill>
                <a:latin typeface="Arial MT Pro"/>
                <a:ea typeface="Arial MT Pro"/>
                <a:cs typeface="Arial MT Pro"/>
                <a:sym typeface="Arial MT Pro"/>
              </a:rPr>
              <a:t>PROJECT TITLE:</a:t>
            </a:r>
          </a:p>
        </p:txBody>
      </p:sp>
      <p:sp>
        <p:nvSpPr>
          <p:cNvPr id="7" name="TextBox 7"/>
          <p:cNvSpPr txBox="1"/>
          <p:nvPr/>
        </p:nvSpPr>
        <p:spPr>
          <a:xfrm>
            <a:off x="731129" y="2688003"/>
            <a:ext cx="7145207" cy="1717262"/>
          </a:xfrm>
          <a:prstGeom prst="rect">
            <a:avLst/>
          </a:prstGeom>
        </p:spPr>
        <p:txBody>
          <a:bodyPr lIns="0" tIns="0" rIns="0" bIns="0" rtlCol="0" anchor="t">
            <a:spAutoFit/>
          </a:bodyPr>
          <a:lstStyle/>
          <a:p>
            <a:pPr algn="l">
              <a:lnSpc>
                <a:spcPts val="6153"/>
              </a:lnSpc>
            </a:pPr>
            <a:r>
              <a:rPr lang="en-US" sz="4395">
                <a:solidFill>
                  <a:srgbClr val="000000"/>
                </a:solidFill>
                <a:latin typeface="Arial MT Pro"/>
                <a:ea typeface="Arial MT Pro"/>
                <a:cs typeface="Arial MT Pro"/>
                <a:sym typeface="Arial MT Pro"/>
              </a:rPr>
              <a:t>Web Development Portfolio</a:t>
            </a:r>
          </a:p>
          <a:p>
            <a:pPr algn="l">
              <a:lnSpc>
                <a:spcPts val="5034"/>
              </a:lnSpc>
            </a:pPr>
            <a:r>
              <a:rPr lang="en-US" sz="3596">
                <a:solidFill>
                  <a:srgbClr val="000000"/>
                </a:solidFill>
                <a:latin typeface="Arial MT Pro"/>
                <a:ea typeface="Arial MT Pro"/>
                <a:cs typeface="Arial MT Pro"/>
                <a:sym typeface="Arial MT Pro"/>
              </a:rPr>
              <a:t>Using HTML, CSS, and JavaScript</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4997"/>
          </a:xfrm>
          <a:custGeom>
            <a:avLst/>
            <a:gdLst/>
            <a:ahLst/>
            <a:cxnLst/>
            <a:rect l="l" t="t" r="r" b="b"/>
            <a:pathLst>
              <a:path w="12306300" h="6984997">
                <a:moveTo>
                  <a:pt x="0" y="0"/>
                </a:moveTo>
                <a:lnTo>
                  <a:pt x="12306300" y="0"/>
                </a:lnTo>
                <a:lnTo>
                  <a:pt x="12306300" y="6984997"/>
                </a:lnTo>
                <a:lnTo>
                  <a:pt x="0" y="6984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675915" y="6127709"/>
            <a:ext cx="247393" cy="247393"/>
          </a:xfrm>
          <a:custGeom>
            <a:avLst/>
            <a:gdLst/>
            <a:ahLst/>
            <a:cxnLst/>
            <a:rect l="l" t="t" r="r" b="b"/>
            <a:pathLst>
              <a:path w="247393" h="247393">
                <a:moveTo>
                  <a:pt x="0" y="0"/>
                </a:moveTo>
                <a:lnTo>
                  <a:pt x="247393" y="0"/>
                </a:lnTo>
                <a:lnTo>
                  <a:pt x="247393" y="247393"/>
                </a:lnTo>
                <a:lnTo>
                  <a:pt x="0" y="247393"/>
                </a:lnTo>
                <a:lnTo>
                  <a:pt x="0" y="0"/>
                </a:lnTo>
                <a:close/>
              </a:path>
            </a:pathLst>
          </a:custGeom>
          <a:blipFill>
            <a:blip r:embed="rId4"/>
            <a:stretch>
              <a:fillRect/>
            </a:stretch>
          </a:blipFill>
        </p:spPr>
      </p:sp>
      <p:grpSp>
        <p:nvGrpSpPr>
          <p:cNvPr id="4" name="Group 4"/>
          <p:cNvGrpSpPr>
            <a:grpSpLocks noChangeAspect="1"/>
          </p:cNvGrpSpPr>
          <p:nvPr/>
        </p:nvGrpSpPr>
        <p:grpSpPr>
          <a:xfrm>
            <a:off x="466239" y="6403648"/>
            <a:ext cx="3701367" cy="294970"/>
            <a:chOff x="0" y="0"/>
            <a:chExt cx="3701364" cy="294970"/>
          </a:xfrm>
        </p:grpSpPr>
        <p:sp>
          <p:nvSpPr>
            <p:cNvPr id="5" name="Freeform 5"/>
            <p:cNvSpPr/>
            <p:nvPr/>
          </p:nvSpPr>
          <p:spPr>
            <a:xfrm>
              <a:off x="0" y="0"/>
              <a:ext cx="3701415" cy="295021"/>
            </a:xfrm>
            <a:custGeom>
              <a:avLst/>
              <a:gdLst/>
              <a:ahLst/>
              <a:cxnLst/>
              <a:rect l="l" t="t" r="r" b="b"/>
              <a:pathLst>
                <a:path w="3701415" h="295021">
                  <a:moveTo>
                    <a:pt x="0" y="295021"/>
                  </a:moveTo>
                  <a:lnTo>
                    <a:pt x="3701415" y="295021"/>
                  </a:lnTo>
                  <a:lnTo>
                    <a:pt x="3701415" y="0"/>
                  </a:lnTo>
                  <a:lnTo>
                    <a:pt x="0" y="0"/>
                  </a:lnTo>
                  <a:lnTo>
                    <a:pt x="0" y="295021"/>
                  </a:lnTo>
                  <a:close/>
                </a:path>
              </a:pathLst>
            </a:custGeom>
            <a:solidFill>
              <a:srgbClr val="F2F2F2"/>
            </a:solidFill>
          </p:spPr>
        </p:sp>
      </p:grpSp>
      <p:sp>
        <p:nvSpPr>
          <p:cNvPr id="6" name="Freeform 6"/>
          <p:cNvSpPr/>
          <p:nvPr/>
        </p:nvSpPr>
        <p:spPr>
          <a:xfrm>
            <a:off x="47577" y="3815544"/>
            <a:ext cx="1731740" cy="3006766"/>
          </a:xfrm>
          <a:custGeom>
            <a:avLst/>
            <a:gdLst/>
            <a:ahLst/>
            <a:cxnLst/>
            <a:rect l="l" t="t" r="r" b="b"/>
            <a:pathLst>
              <a:path w="1731740" h="3006766">
                <a:moveTo>
                  <a:pt x="0" y="0"/>
                </a:moveTo>
                <a:lnTo>
                  <a:pt x="1731741" y="0"/>
                </a:lnTo>
                <a:lnTo>
                  <a:pt x="1731741" y="3006766"/>
                </a:lnTo>
                <a:lnTo>
                  <a:pt x="0" y="3006766"/>
                </a:lnTo>
                <a:lnTo>
                  <a:pt x="0" y="0"/>
                </a:lnTo>
                <a:close/>
              </a:path>
            </a:pathLst>
          </a:custGeom>
          <a:blipFill>
            <a:blip r:embed="rId5"/>
            <a:stretch>
              <a:fillRect/>
            </a:stretch>
          </a:blipFill>
        </p:spPr>
      </p:sp>
      <p:sp>
        <p:nvSpPr>
          <p:cNvPr id="7" name="TextBox 7"/>
          <p:cNvSpPr txBox="1"/>
          <p:nvPr/>
        </p:nvSpPr>
        <p:spPr>
          <a:xfrm>
            <a:off x="751694" y="6456436"/>
            <a:ext cx="1741637" cy="195710"/>
          </a:xfrm>
          <a:prstGeom prst="rect">
            <a:avLst/>
          </a:prstGeom>
        </p:spPr>
        <p:txBody>
          <a:bodyPr lIns="0" tIns="0" rIns="0" bIns="0" rtlCol="0" anchor="t">
            <a:spAutoFit/>
          </a:bodyPr>
          <a:lstStyle/>
          <a:p>
            <a:pPr algn="l">
              <a:lnSpc>
                <a:spcPts val="1538"/>
              </a:lnSpc>
            </a:pPr>
            <a:r>
              <a:rPr lang="en-US" sz="1098">
                <a:solidFill>
                  <a:srgbClr val="2D83C3"/>
                </a:solidFill>
                <a:latin typeface="Trebuchet MS"/>
                <a:ea typeface="Trebuchet MS"/>
                <a:cs typeface="Trebuchet MS"/>
                <a:sym typeface="Trebuchet MS"/>
              </a:rPr>
              <a:t>3/21/2024 </a:t>
            </a:r>
            <a:r>
              <a:rPr lang="en-US" sz="1098" b="1">
                <a:solidFill>
                  <a:srgbClr val="2D83C3"/>
                </a:solidFill>
                <a:latin typeface="Trebuchet MS Bold"/>
                <a:ea typeface="Trebuchet MS Bold"/>
                <a:cs typeface="Trebuchet MS Bold"/>
                <a:sym typeface="Trebuchet MS Bold"/>
              </a:rPr>
              <a:t>Annual Review</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3</a:t>
            </a:r>
          </a:p>
        </p:txBody>
      </p:sp>
      <p:sp>
        <p:nvSpPr>
          <p:cNvPr id="9" name="TextBox 9"/>
          <p:cNvSpPr txBox="1"/>
          <p:nvPr/>
        </p:nvSpPr>
        <p:spPr>
          <a:xfrm>
            <a:off x="748522" y="382048"/>
            <a:ext cx="2370839" cy="829618"/>
          </a:xfrm>
          <a:prstGeom prst="rect">
            <a:avLst/>
          </a:prstGeom>
        </p:spPr>
        <p:txBody>
          <a:bodyPr lIns="0" tIns="0" rIns="0" bIns="0" rtlCol="0" anchor="t">
            <a:spAutoFit/>
          </a:bodyPr>
          <a:lstStyle/>
          <a:p>
            <a:pPr algn="l">
              <a:lnSpc>
                <a:spcPts val="6712"/>
              </a:lnSpc>
            </a:pPr>
            <a:r>
              <a:rPr lang="en-US" sz="4794" b="1">
                <a:solidFill>
                  <a:srgbClr val="000000"/>
                </a:solidFill>
                <a:latin typeface="Trebuchet MS Bold"/>
                <a:ea typeface="Trebuchet MS Bold"/>
                <a:cs typeface="Trebuchet MS Bold"/>
                <a:sym typeface="Trebuchet MS Bold"/>
              </a:rPr>
              <a:t>AGENDA</a:t>
            </a:r>
          </a:p>
        </p:txBody>
      </p:sp>
      <p:sp>
        <p:nvSpPr>
          <p:cNvPr id="10" name="TextBox 10"/>
          <p:cNvSpPr txBox="1"/>
          <p:nvPr/>
        </p:nvSpPr>
        <p:spPr>
          <a:xfrm>
            <a:off x="1912106" y="1477137"/>
            <a:ext cx="465811" cy="4328798"/>
          </a:xfrm>
          <a:prstGeom prst="rect">
            <a:avLst/>
          </a:prstGeom>
        </p:spPr>
        <p:txBody>
          <a:bodyPr lIns="0" tIns="0" rIns="0" bIns="0" rtlCol="0" anchor="t">
            <a:spAutoFit/>
          </a:bodyPr>
          <a:lstStyle/>
          <a:p>
            <a:pPr algn="r">
              <a:lnSpc>
                <a:spcPts val="3370"/>
              </a:lnSpc>
            </a:pPr>
            <a:r>
              <a:rPr lang="en-US" sz="2797">
                <a:solidFill>
                  <a:srgbClr val="0D0D0D"/>
                </a:solidFill>
                <a:latin typeface="Calibri (MS)"/>
                <a:ea typeface="Calibri (MS)"/>
                <a:cs typeface="Calibri (MS)"/>
                <a:sym typeface="Calibri (MS)"/>
              </a:rPr>
              <a:t>1. 2. 3. 4. 5. 6. 7. 8. 9. 10.</a:t>
            </a:r>
          </a:p>
        </p:txBody>
      </p:sp>
      <p:sp>
        <p:nvSpPr>
          <p:cNvPr id="11" name="TextBox 11"/>
          <p:cNvSpPr txBox="1"/>
          <p:nvPr/>
        </p:nvSpPr>
        <p:spPr>
          <a:xfrm>
            <a:off x="2598525" y="1525600"/>
            <a:ext cx="4766834" cy="4277382"/>
          </a:xfrm>
          <a:prstGeom prst="rect">
            <a:avLst/>
          </a:prstGeom>
        </p:spPr>
        <p:txBody>
          <a:bodyPr lIns="0" tIns="0" rIns="0" bIns="0" rtlCol="0" anchor="t">
            <a:spAutoFit/>
          </a:bodyPr>
          <a:lstStyle/>
          <a:p>
            <a:pPr algn="l">
              <a:lnSpc>
                <a:spcPts val="3370"/>
              </a:lnSpc>
            </a:pPr>
            <a:r>
              <a:rPr lang="en-US" sz="2797">
                <a:solidFill>
                  <a:srgbClr val="0D0D0D"/>
                </a:solidFill>
                <a:latin typeface="Noto Serif"/>
                <a:ea typeface="Noto Serif"/>
                <a:cs typeface="Noto Serif"/>
                <a:sym typeface="Noto Serif"/>
              </a:rPr>
              <a:t>Problem Statement Project Overview End Users Tools and Technologies Portfolio design and Layout Features and Functionality Results and Screenshots Conclusion Github Link  Results and Screenshots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983150" y="2930642"/>
            <a:ext cx="2759373" cy="3254159"/>
          </a:xfrm>
          <a:custGeom>
            <a:avLst/>
            <a:gdLst/>
            <a:ahLst/>
            <a:cxnLst/>
            <a:rect l="l" t="t" r="r" b="b"/>
            <a:pathLst>
              <a:path w="2759373" h="3254159">
                <a:moveTo>
                  <a:pt x="0" y="0"/>
                </a:moveTo>
                <a:lnTo>
                  <a:pt x="2759374" y="0"/>
                </a:lnTo>
                <a:lnTo>
                  <a:pt x="2759374" y="3254160"/>
                </a:lnTo>
                <a:lnTo>
                  <a:pt x="0" y="3254160"/>
                </a:lnTo>
                <a:lnTo>
                  <a:pt x="0" y="0"/>
                </a:lnTo>
                <a:close/>
              </a:path>
            </a:pathLst>
          </a:custGeom>
          <a:blipFill>
            <a:blip r:embed="rId4"/>
            <a:stretch>
              <a:fillRect/>
            </a:stretch>
          </a:blipFill>
        </p:spPr>
      </p:sp>
      <p:sp>
        <p:nvSpPr>
          <p:cNvPr id="4" name="Freeform 4"/>
          <p:cNvSpPr/>
          <p:nvPr/>
        </p:nvSpPr>
        <p:spPr>
          <a:xfrm>
            <a:off x="6689103" y="1693688"/>
            <a:ext cx="314001" cy="323517"/>
          </a:xfrm>
          <a:custGeom>
            <a:avLst/>
            <a:gdLst/>
            <a:ahLst/>
            <a:cxnLst/>
            <a:rect l="l" t="t" r="r" b="b"/>
            <a:pathLst>
              <a:path w="314001" h="323517">
                <a:moveTo>
                  <a:pt x="0" y="0"/>
                </a:moveTo>
                <a:lnTo>
                  <a:pt x="314001" y="0"/>
                </a:lnTo>
                <a:lnTo>
                  <a:pt x="314001" y="323516"/>
                </a:lnTo>
                <a:lnTo>
                  <a:pt x="0" y="3235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7"/>
            <a:stretch>
              <a:fillRect/>
            </a:stretch>
          </a:blipFill>
        </p:spPr>
      </p:sp>
      <p:sp>
        <p:nvSpPr>
          <p:cNvPr id="6" name="TextBox 6"/>
          <p:cNvSpPr txBox="1"/>
          <p:nvPr/>
        </p:nvSpPr>
        <p:spPr>
          <a:xfrm>
            <a:off x="842715" y="520903"/>
            <a:ext cx="5836377" cy="737035"/>
          </a:xfrm>
          <a:prstGeom prst="rect">
            <a:avLst/>
          </a:prstGeom>
        </p:spPr>
        <p:txBody>
          <a:bodyPr lIns="0" tIns="0" rIns="0" bIns="0" rtlCol="0" anchor="t">
            <a:spAutoFit/>
          </a:bodyPr>
          <a:lstStyle/>
          <a:p>
            <a:pPr algn="l">
              <a:lnSpc>
                <a:spcPts val="5943"/>
              </a:lnSpc>
            </a:pPr>
            <a:r>
              <a:rPr lang="en-US" sz="4245" b="1">
                <a:solidFill>
                  <a:srgbClr val="000000"/>
                </a:solidFill>
                <a:latin typeface="Trebuchet MS Bold"/>
                <a:ea typeface="Trebuchet MS Bold"/>
                <a:cs typeface="Trebuchet MS Bold"/>
                <a:sym typeface="Trebuchet MS Bold"/>
              </a:rPr>
              <a:t>PROBLEM STATEMENT</a:t>
            </a:r>
          </a:p>
        </p:txBody>
      </p:sp>
      <p:sp>
        <p:nvSpPr>
          <p:cNvPr id="7" name="TextBox 7"/>
          <p:cNvSpPr txBox="1"/>
          <p:nvPr/>
        </p:nvSpPr>
        <p:spPr>
          <a:xfrm>
            <a:off x="842715" y="1894513"/>
            <a:ext cx="7642679" cy="2541384"/>
          </a:xfrm>
          <a:prstGeom prst="rect">
            <a:avLst/>
          </a:prstGeom>
        </p:spPr>
        <p:txBody>
          <a:bodyPr lIns="0" tIns="0" rIns="0" bIns="0" rtlCol="0" anchor="t">
            <a:spAutoFit/>
          </a:bodyPr>
          <a:lstStyle/>
          <a:p>
            <a:pPr algn="l">
              <a:lnSpc>
                <a:spcPts val="2848"/>
              </a:lnSpc>
            </a:pPr>
            <a:r>
              <a:rPr lang="en-US" sz="2397" b="1">
                <a:solidFill>
                  <a:srgbClr val="000000"/>
                </a:solidFill>
                <a:latin typeface="Trebuchet MS Bold"/>
                <a:ea typeface="Trebuchet MS Bold"/>
                <a:cs typeface="Trebuchet MS Bold"/>
                <a:sym typeface="Trebuchet MS Bold"/>
              </a:rPr>
              <a:t>Many students struggle to present their projects and technical skills to recruiters. A PDF resume does not reflect creativity or hands-on knowledge. To solve this, a web-based portfolio can be developed using HTML, CSS, and JavaScript to display personal details, projects, and contact information in a visually appealing and interactive format.</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689103" y="1693688"/>
            <a:ext cx="314001" cy="323517"/>
          </a:xfrm>
          <a:custGeom>
            <a:avLst/>
            <a:gdLst/>
            <a:ahLst/>
            <a:cxnLst/>
            <a:rect l="l" t="t" r="r" b="b"/>
            <a:pathLst>
              <a:path w="314001" h="323517">
                <a:moveTo>
                  <a:pt x="0" y="0"/>
                </a:moveTo>
                <a:lnTo>
                  <a:pt x="314001" y="0"/>
                </a:lnTo>
                <a:lnTo>
                  <a:pt x="314001" y="323516"/>
                </a:lnTo>
                <a:lnTo>
                  <a:pt x="0" y="3235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8649205" y="2645188"/>
            <a:ext cx="3530098" cy="3806028"/>
          </a:xfrm>
          <a:custGeom>
            <a:avLst/>
            <a:gdLst/>
            <a:ahLst/>
            <a:cxnLst/>
            <a:rect l="l" t="t" r="r" b="b"/>
            <a:pathLst>
              <a:path w="3530098" h="3806028">
                <a:moveTo>
                  <a:pt x="0" y="0"/>
                </a:moveTo>
                <a:lnTo>
                  <a:pt x="3530098" y="0"/>
                </a:lnTo>
                <a:lnTo>
                  <a:pt x="3530098" y="3806028"/>
                </a:lnTo>
                <a:lnTo>
                  <a:pt x="0" y="3806028"/>
                </a:lnTo>
                <a:lnTo>
                  <a:pt x="0" y="0"/>
                </a:lnTo>
                <a:close/>
              </a:path>
            </a:pathLst>
          </a:custGeom>
          <a:blipFill>
            <a:blip r:embed="rId6"/>
            <a:stretch>
              <a:fillRect/>
            </a:stretch>
          </a:blipFill>
        </p:spPr>
      </p:sp>
      <p:sp>
        <p:nvSpPr>
          <p:cNvPr id="5" name="Freeform 5"/>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7"/>
            <a:stretch>
              <a:fillRect/>
            </a:stretch>
          </a:blipFill>
        </p:spPr>
      </p:sp>
      <p:sp>
        <p:nvSpPr>
          <p:cNvPr id="6" name="TextBox 6"/>
          <p:cNvSpPr txBox="1"/>
          <p:nvPr/>
        </p:nvSpPr>
        <p:spPr>
          <a:xfrm>
            <a:off x="739007" y="775211"/>
            <a:ext cx="5000301" cy="737035"/>
          </a:xfrm>
          <a:prstGeom prst="rect">
            <a:avLst/>
          </a:prstGeom>
        </p:spPr>
        <p:txBody>
          <a:bodyPr lIns="0" tIns="0" rIns="0" bIns="0" rtlCol="0" anchor="t">
            <a:spAutoFit/>
          </a:bodyPr>
          <a:lstStyle/>
          <a:p>
            <a:pPr algn="l">
              <a:lnSpc>
                <a:spcPts val="5943"/>
              </a:lnSpc>
            </a:pPr>
            <a:r>
              <a:rPr lang="en-US" sz="4245" b="1" spc="4">
                <a:solidFill>
                  <a:srgbClr val="000000"/>
                </a:solidFill>
                <a:latin typeface="Trebuchet MS Bold"/>
                <a:ea typeface="Trebuchet MS Bold"/>
                <a:cs typeface="Trebuchet MS Bold"/>
                <a:sym typeface="Trebuchet MS Bold"/>
              </a:rPr>
              <a:t>PROJECTOVERVIEW</a:t>
            </a:r>
          </a:p>
        </p:txBody>
      </p:sp>
      <p:sp>
        <p:nvSpPr>
          <p:cNvPr id="7" name="TextBox 7"/>
          <p:cNvSpPr txBox="1"/>
          <p:nvPr/>
        </p:nvSpPr>
        <p:spPr>
          <a:xfrm>
            <a:off x="739007" y="2147230"/>
            <a:ext cx="6700476" cy="3356362"/>
          </a:xfrm>
          <a:prstGeom prst="rect">
            <a:avLst/>
          </a:prstGeom>
        </p:spPr>
        <p:txBody>
          <a:bodyPr lIns="0" tIns="0" rIns="0" bIns="0" rtlCol="0" anchor="t">
            <a:spAutoFit/>
          </a:bodyPr>
          <a:lstStyle/>
          <a:p>
            <a:pPr algn="l">
              <a:lnSpc>
                <a:spcPts val="2397"/>
              </a:lnSpc>
            </a:pPr>
            <a:r>
              <a:rPr lang="en-US" sz="1997" b="1">
                <a:solidFill>
                  <a:srgbClr val="000000"/>
                </a:solidFill>
                <a:latin typeface="Trebuchet MS Bold"/>
                <a:ea typeface="Trebuchet MS Bold"/>
                <a:cs typeface="Trebuchet MS Bold"/>
                <a:sym typeface="Trebuchet MS Bold"/>
              </a:rPr>
              <a:t>This project focuses on creating a personal portfolio website using HTML, CSS, and JavaScript. The portfolio will serve as a digital resume for students to present their skills, academic projects, and achievements in a structured and visually appealing way. HTML will be used to design the structure and content of the website. CSS will provide styling, layouts, and responsiveness across devices. JavaScript will add interactivity, such as navigation menus, animations, and form validation.</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698725" y="848858"/>
            <a:ext cx="5113925" cy="540382"/>
          </a:xfrm>
          <a:prstGeom prst="rect">
            <a:avLst/>
          </a:prstGeom>
        </p:spPr>
        <p:txBody>
          <a:bodyPr lIns="0" tIns="0" rIns="0" bIns="0" rtlCol="0" anchor="t">
            <a:spAutoFit/>
          </a:bodyPr>
          <a:lstStyle/>
          <a:p>
            <a:pPr algn="l">
              <a:lnSpc>
                <a:spcPts val="4475"/>
              </a:lnSpc>
            </a:pPr>
            <a:r>
              <a:rPr lang="en-US" sz="3196" b="1">
                <a:solidFill>
                  <a:srgbClr val="000000"/>
                </a:solidFill>
                <a:latin typeface="Trebuchet MS Bold"/>
                <a:ea typeface="Trebuchet MS Bold"/>
                <a:cs typeface="Trebuchet MS Bold"/>
                <a:sym typeface="Trebuchet MS Bold"/>
              </a:rPr>
              <a:t>WHO ARE THE END USERS?</a:t>
            </a:r>
          </a:p>
        </p:txBody>
      </p:sp>
      <p:sp>
        <p:nvSpPr>
          <p:cNvPr id="4" name="TextBox 4"/>
          <p:cNvSpPr txBox="1"/>
          <p:nvPr/>
        </p:nvSpPr>
        <p:spPr>
          <a:xfrm>
            <a:off x="698725" y="1819399"/>
            <a:ext cx="401564" cy="540382"/>
          </a:xfrm>
          <a:prstGeom prst="rect">
            <a:avLst/>
          </a:prstGeom>
        </p:spPr>
        <p:txBody>
          <a:bodyPr lIns="0" tIns="0" rIns="0" bIns="0" rtlCol="0" anchor="t">
            <a:spAutoFit/>
          </a:bodyPr>
          <a:lstStyle/>
          <a:p>
            <a:pPr algn="l">
              <a:lnSpc>
                <a:spcPts val="4475"/>
              </a:lnSpc>
            </a:pPr>
            <a:r>
              <a:rPr lang="en-US" sz="3196" b="1">
                <a:solidFill>
                  <a:srgbClr val="000000"/>
                </a:solidFill>
                <a:latin typeface="Trebuchet MS Bold"/>
                <a:ea typeface="Trebuchet MS Bold"/>
                <a:cs typeface="Trebuchet MS Bold"/>
                <a:sym typeface="Trebuchet MS Bold"/>
              </a:rPr>
              <a:t> . </a:t>
            </a:r>
          </a:p>
        </p:txBody>
      </p:sp>
      <p:sp>
        <p:nvSpPr>
          <p:cNvPr id="5" name="TextBox 5"/>
          <p:cNvSpPr txBox="1"/>
          <p:nvPr/>
        </p:nvSpPr>
        <p:spPr>
          <a:xfrm>
            <a:off x="1095261" y="1679362"/>
            <a:ext cx="3261922" cy="673398"/>
          </a:xfrm>
          <a:prstGeom prst="rect">
            <a:avLst/>
          </a:prstGeom>
        </p:spPr>
        <p:txBody>
          <a:bodyPr lIns="0" tIns="0" rIns="0" bIns="0" rtlCol="0" anchor="t">
            <a:spAutoFit/>
          </a:bodyPr>
          <a:lstStyle/>
          <a:p>
            <a:pPr algn="l">
              <a:lnSpc>
                <a:spcPts val="5650"/>
              </a:lnSpc>
            </a:pPr>
            <a:r>
              <a:rPr lang="en-US" sz="2397">
                <a:solidFill>
                  <a:srgbClr val="000000"/>
                </a:solidFill>
                <a:latin typeface="Arial MT Pro"/>
                <a:ea typeface="Arial MT Pro"/>
                <a:cs typeface="Arial MT Pro"/>
                <a:sym typeface="Arial MT Pro"/>
              </a:rPr>
              <a:t>Recruiters &amp; Employers</a:t>
            </a:r>
          </a:p>
        </p:txBody>
      </p:sp>
      <p:sp>
        <p:nvSpPr>
          <p:cNvPr id="6" name="TextBox 6"/>
          <p:cNvSpPr txBox="1"/>
          <p:nvPr/>
        </p:nvSpPr>
        <p:spPr>
          <a:xfrm>
            <a:off x="867918" y="2425532"/>
            <a:ext cx="4640237" cy="2252062"/>
          </a:xfrm>
          <a:prstGeom prst="rect">
            <a:avLst/>
          </a:prstGeom>
        </p:spPr>
        <p:txBody>
          <a:bodyPr lIns="0" tIns="0" rIns="0" bIns="0" rtlCol="0" anchor="t">
            <a:spAutoFit/>
          </a:bodyPr>
          <a:lstStyle/>
          <a:p>
            <a:pPr algn="l">
              <a:lnSpc>
                <a:spcPts val="6885"/>
              </a:lnSpc>
            </a:pPr>
            <a:r>
              <a:rPr lang="en-US" sz="3196" b="1">
                <a:solidFill>
                  <a:srgbClr val="000000"/>
                </a:solidFill>
                <a:latin typeface="Arial MT Pro Bold"/>
                <a:ea typeface="Arial MT Pro Bold"/>
                <a:cs typeface="Arial MT Pro Bold"/>
                <a:sym typeface="Arial MT Pro Bold"/>
              </a:rPr>
              <a:t>.</a:t>
            </a:r>
            <a:r>
              <a:rPr lang="en-US" sz="3196">
                <a:solidFill>
                  <a:srgbClr val="000000"/>
                </a:solidFill>
                <a:latin typeface="Arial MT Pro"/>
                <a:ea typeface="Arial MT Pro"/>
                <a:cs typeface="Arial MT Pro"/>
                <a:sym typeface="Arial MT Pro"/>
              </a:rPr>
              <a:t>Teachers / Academic Evaluators</a:t>
            </a:r>
          </a:p>
          <a:p>
            <a:pPr algn="l">
              <a:lnSpc>
                <a:spcPts val="5694"/>
              </a:lnSpc>
            </a:pPr>
            <a:r>
              <a:rPr lang="en-US" sz="2397">
                <a:solidFill>
                  <a:srgbClr val="000000"/>
                </a:solidFill>
                <a:latin typeface="Arial MT Pro"/>
                <a:ea typeface="Arial MT Pro"/>
                <a:cs typeface="Arial MT Pro"/>
                <a:sym typeface="Arial MT Pro"/>
              </a:rPr>
              <a:t>.Peers &amp; Collaborators .General Audience / Clients</a:t>
            </a:r>
          </a:p>
        </p:txBody>
      </p:sp>
      <p:sp>
        <p:nvSpPr>
          <p:cNvPr id="7" name="TextBox 7"/>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1474841"/>
            <a:ext cx="2692765" cy="3244644"/>
          </a:xfrm>
          <a:custGeom>
            <a:avLst/>
            <a:gdLst/>
            <a:ahLst/>
            <a:cxnLst/>
            <a:rect l="l" t="t" r="r" b="b"/>
            <a:pathLst>
              <a:path w="2692765" h="3244644">
                <a:moveTo>
                  <a:pt x="0" y="0"/>
                </a:moveTo>
                <a:lnTo>
                  <a:pt x="2692765" y="0"/>
                </a:lnTo>
                <a:lnTo>
                  <a:pt x="2692765" y="3244644"/>
                </a:lnTo>
                <a:lnTo>
                  <a:pt x="0" y="3244644"/>
                </a:lnTo>
                <a:lnTo>
                  <a:pt x="0" y="0"/>
                </a:lnTo>
                <a:close/>
              </a:path>
            </a:pathLst>
          </a:custGeom>
          <a:blipFill>
            <a:blip r:embed="rId4"/>
            <a:stretch>
              <a:fillRect/>
            </a:stretch>
          </a:blipFill>
        </p:spPr>
      </p:sp>
      <p:sp>
        <p:nvSpPr>
          <p:cNvPr id="4" name="Freeform 4"/>
          <p:cNvSpPr/>
          <p:nvPr/>
        </p:nvSpPr>
        <p:spPr>
          <a:xfrm>
            <a:off x="6689103" y="1693688"/>
            <a:ext cx="314001" cy="323517"/>
          </a:xfrm>
          <a:custGeom>
            <a:avLst/>
            <a:gdLst/>
            <a:ahLst/>
            <a:cxnLst/>
            <a:rect l="l" t="t" r="r" b="b"/>
            <a:pathLst>
              <a:path w="314001" h="323517">
                <a:moveTo>
                  <a:pt x="0" y="0"/>
                </a:moveTo>
                <a:lnTo>
                  <a:pt x="314001" y="0"/>
                </a:lnTo>
                <a:lnTo>
                  <a:pt x="314001" y="323516"/>
                </a:lnTo>
                <a:lnTo>
                  <a:pt x="0" y="3235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9280303" y="5293490"/>
            <a:ext cx="583721" cy="840629"/>
          </a:xfrm>
          <a:custGeom>
            <a:avLst/>
            <a:gdLst/>
            <a:ahLst/>
            <a:cxnLst/>
            <a:rect l="l" t="t" r="r" b="b"/>
            <a:pathLst>
              <a:path w="583721" h="840629">
                <a:moveTo>
                  <a:pt x="0" y="0"/>
                </a:moveTo>
                <a:lnTo>
                  <a:pt x="583720" y="0"/>
                </a:lnTo>
                <a:lnTo>
                  <a:pt x="583720" y="840629"/>
                </a:lnTo>
                <a:lnTo>
                  <a:pt x="0" y="84062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675570" y="6460741"/>
            <a:ext cx="2140896" cy="199815"/>
          </a:xfrm>
          <a:custGeom>
            <a:avLst/>
            <a:gdLst/>
            <a:ahLst/>
            <a:cxnLst/>
            <a:rect l="l" t="t" r="r" b="b"/>
            <a:pathLst>
              <a:path w="2140896" h="199815">
                <a:moveTo>
                  <a:pt x="0" y="0"/>
                </a:moveTo>
                <a:lnTo>
                  <a:pt x="2140896" y="0"/>
                </a:lnTo>
                <a:lnTo>
                  <a:pt x="2140896" y="199815"/>
                </a:lnTo>
                <a:lnTo>
                  <a:pt x="0" y="199815"/>
                </a:lnTo>
                <a:lnTo>
                  <a:pt x="0" y="0"/>
                </a:lnTo>
                <a:close/>
              </a:path>
            </a:pathLst>
          </a:custGeom>
          <a:blipFill>
            <a:blip r:embed="rId9"/>
            <a:stretch>
              <a:fillRect/>
            </a:stretch>
          </a:blipFill>
        </p:spPr>
      </p:sp>
      <p:sp>
        <p:nvSpPr>
          <p:cNvPr id="7" name="TextBox 7"/>
          <p:cNvSpPr txBox="1"/>
          <p:nvPr/>
        </p:nvSpPr>
        <p:spPr>
          <a:xfrm>
            <a:off x="567099" y="808396"/>
            <a:ext cx="5364823" cy="629355"/>
          </a:xfrm>
          <a:prstGeom prst="rect">
            <a:avLst/>
          </a:prstGeom>
        </p:spPr>
        <p:txBody>
          <a:bodyPr lIns="0" tIns="0" rIns="0" bIns="0" rtlCol="0" anchor="t">
            <a:spAutoFit/>
          </a:bodyPr>
          <a:lstStyle/>
          <a:p>
            <a:pPr algn="l">
              <a:lnSpc>
                <a:spcPts val="5034"/>
              </a:lnSpc>
            </a:pPr>
            <a:r>
              <a:rPr lang="en-US" sz="3596" b="1">
                <a:solidFill>
                  <a:srgbClr val="000000"/>
                </a:solidFill>
                <a:latin typeface="Trebuchet MS Bold"/>
                <a:ea typeface="Trebuchet MS Bold"/>
                <a:cs typeface="Trebuchet MS Bold"/>
                <a:sym typeface="Trebuchet MS Bold"/>
              </a:rPr>
              <a:t>TOOLS AND TECHNIQUES</a:t>
            </a:r>
          </a:p>
        </p:txBody>
      </p:sp>
      <p:sp>
        <p:nvSpPr>
          <p:cNvPr id="8" name="TextBox 8"/>
          <p:cNvSpPr txBox="1"/>
          <p:nvPr/>
        </p:nvSpPr>
        <p:spPr>
          <a:xfrm>
            <a:off x="11379651"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7</a:t>
            </a:r>
          </a:p>
        </p:txBody>
      </p:sp>
      <p:sp>
        <p:nvSpPr>
          <p:cNvPr id="9" name="TextBox 9"/>
          <p:cNvSpPr txBox="1"/>
          <p:nvPr/>
        </p:nvSpPr>
        <p:spPr>
          <a:xfrm>
            <a:off x="2983916" y="1718862"/>
            <a:ext cx="559946"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Tools:</a:t>
            </a:r>
          </a:p>
        </p:txBody>
      </p:sp>
      <p:sp>
        <p:nvSpPr>
          <p:cNvPr id="10" name="TextBox 10"/>
          <p:cNvSpPr txBox="1"/>
          <p:nvPr/>
        </p:nvSpPr>
        <p:spPr>
          <a:xfrm>
            <a:off x="2983916" y="2270731"/>
            <a:ext cx="2958294" cy="852592"/>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 . Visual Studio Code (VS Code)  . Web Browsers (Chrome)  . Git Hub</a:t>
            </a:r>
          </a:p>
        </p:txBody>
      </p:sp>
      <p:sp>
        <p:nvSpPr>
          <p:cNvPr id="11" name="TextBox 11"/>
          <p:cNvSpPr txBox="1"/>
          <p:nvPr/>
        </p:nvSpPr>
        <p:spPr>
          <a:xfrm>
            <a:off x="2983916" y="3374488"/>
            <a:ext cx="1141257"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Techniques:</a:t>
            </a:r>
          </a:p>
        </p:txBody>
      </p:sp>
      <p:sp>
        <p:nvSpPr>
          <p:cNvPr id="12" name="TextBox 12"/>
          <p:cNvSpPr txBox="1"/>
          <p:nvPr/>
        </p:nvSpPr>
        <p:spPr>
          <a:xfrm>
            <a:off x="2983916" y="3926357"/>
            <a:ext cx="1130246" cy="852592"/>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 . HTML  . CSS  . JavaScript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65141" y="6460741"/>
            <a:ext cx="76124" cy="177613"/>
          </a:xfrm>
          <a:custGeom>
            <a:avLst/>
            <a:gdLst/>
            <a:ahLst/>
            <a:cxnLst/>
            <a:rect l="l" t="t" r="r" b="b"/>
            <a:pathLst>
              <a:path w="76124" h="177613">
                <a:moveTo>
                  <a:pt x="0" y="0"/>
                </a:moveTo>
                <a:lnTo>
                  <a:pt x="76124" y="0"/>
                </a:lnTo>
                <a:lnTo>
                  <a:pt x="76124" y="177612"/>
                </a:lnTo>
                <a:lnTo>
                  <a:pt x="0" y="177612"/>
                </a:lnTo>
                <a:lnTo>
                  <a:pt x="0" y="0"/>
                </a:lnTo>
                <a:close/>
              </a:path>
            </a:pathLst>
          </a:custGeom>
          <a:blipFill>
            <a:blip r:embed="rId4"/>
            <a:stretch>
              <a:fillRect/>
            </a:stretch>
          </a:blipFill>
        </p:spPr>
      </p:sp>
      <p:sp>
        <p:nvSpPr>
          <p:cNvPr id="4" name="Freeform 4"/>
          <p:cNvSpPr/>
          <p:nvPr/>
        </p:nvSpPr>
        <p:spPr>
          <a:xfrm>
            <a:off x="10047922" y="524589"/>
            <a:ext cx="456724" cy="456724"/>
          </a:xfrm>
          <a:custGeom>
            <a:avLst/>
            <a:gdLst/>
            <a:ahLst/>
            <a:cxnLst/>
            <a:rect l="l" t="t" r="r" b="b"/>
            <a:pathLst>
              <a:path w="456724" h="456724">
                <a:moveTo>
                  <a:pt x="0" y="0"/>
                </a:moveTo>
                <a:lnTo>
                  <a:pt x="456724" y="0"/>
                </a:lnTo>
                <a:lnTo>
                  <a:pt x="456724" y="456724"/>
                </a:lnTo>
                <a:lnTo>
                  <a:pt x="0" y="4567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1303527" y="6450711"/>
            <a:ext cx="74647" cy="194681"/>
          </a:xfrm>
          <a:prstGeom prst="rect">
            <a:avLst/>
          </a:prstGeom>
        </p:spPr>
        <p:txBody>
          <a:bodyPr lIns="0" tIns="0" rIns="0" bIns="0" rtlCol="0" anchor="t">
            <a:spAutoFit/>
          </a:bodyPr>
          <a:lstStyle/>
          <a:p>
            <a:pPr algn="l">
              <a:lnSpc>
                <a:spcPts val="1538"/>
              </a:lnSpc>
            </a:pPr>
            <a:r>
              <a:rPr lang="en-US" sz="1098">
                <a:solidFill>
                  <a:srgbClr val="2D936B"/>
                </a:solidFill>
                <a:latin typeface="Trebuchet MS"/>
                <a:ea typeface="Trebuchet MS"/>
                <a:cs typeface="Trebuchet MS"/>
                <a:sym typeface="Trebuchet MS"/>
              </a:rPr>
              <a:t>8</a:t>
            </a:r>
          </a:p>
        </p:txBody>
      </p:sp>
      <p:sp>
        <p:nvSpPr>
          <p:cNvPr id="6" name="TextBox 6"/>
          <p:cNvSpPr txBox="1"/>
          <p:nvPr/>
        </p:nvSpPr>
        <p:spPr>
          <a:xfrm>
            <a:off x="658130" y="305953"/>
            <a:ext cx="7609875" cy="689762"/>
          </a:xfrm>
          <a:prstGeom prst="rect">
            <a:avLst/>
          </a:prstGeom>
        </p:spPr>
        <p:txBody>
          <a:bodyPr lIns="0" tIns="0" rIns="0" bIns="0" rtlCol="0" anchor="t">
            <a:spAutoFit/>
          </a:bodyPr>
          <a:lstStyle/>
          <a:p>
            <a:pPr algn="l">
              <a:lnSpc>
                <a:spcPts val="5594"/>
              </a:lnSpc>
            </a:pPr>
            <a:r>
              <a:rPr lang="en-US" sz="3995" b="1">
                <a:solidFill>
                  <a:srgbClr val="000000"/>
                </a:solidFill>
                <a:latin typeface="Trebuchet MS Bold"/>
                <a:ea typeface="Trebuchet MS Bold"/>
                <a:cs typeface="Trebuchet MS Bold"/>
                <a:sym typeface="Trebuchet MS Bold"/>
              </a:rPr>
              <a:t>POTFOLIO DESIGN AND LAYOUT</a:t>
            </a:r>
          </a:p>
        </p:txBody>
      </p:sp>
      <p:sp>
        <p:nvSpPr>
          <p:cNvPr id="7" name="TextBox 7"/>
          <p:cNvSpPr txBox="1"/>
          <p:nvPr/>
        </p:nvSpPr>
        <p:spPr>
          <a:xfrm>
            <a:off x="624173" y="1704661"/>
            <a:ext cx="2520620"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1)Header / Navigation Bar</a:t>
            </a:r>
          </a:p>
        </p:txBody>
      </p:sp>
      <p:sp>
        <p:nvSpPr>
          <p:cNvPr id="8" name="TextBox 8"/>
          <p:cNvSpPr txBox="1"/>
          <p:nvPr/>
        </p:nvSpPr>
        <p:spPr>
          <a:xfrm>
            <a:off x="624173" y="2256539"/>
            <a:ext cx="2946425"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2)Home / Introduction Section</a:t>
            </a:r>
          </a:p>
        </p:txBody>
      </p:sp>
      <p:sp>
        <p:nvSpPr>
          <p:cNvPr id="9" name="TextBox 9"/>
          <p:cNvSpPr txBox="1"/>
          <p:nvPr/>
        </p:nvSpPr>
        <p:spPr>
          <a:xfrm>
            <a:off x="624173" y="2808418"/>
            <a:ext cx="1553051"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3)About Section</a:t>
            </a:r>
          </a:p>
        </p:txBody>
      </p:sp>
      <p:sp>
        <p:nvSpPr>
          <p:cNvPr id="10" name="TextBox 10"/>
          <p:cNvSpPr txBox="1"/>
          <p:nvPr/>
        </p:nvSpPr>
        <p:spPr>
          <a:xfrm>
            <a:off x="624173" y="3360287"/>
            <a:ext cx="1732950"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4)Projects Section</a:t>
            </a:r>
          </a:p>
        </p:txBody>
      </p:sp>
      <p:sp>
        <p:nvSpPr>
          <p:cNvPr id="11" name="TextBox 11"/>
          <p:cNvSpPr txBox="1"/>
          <p:nvPr/>
        </p:nvSpPr>
        <p:spPr>
          <a:xfrm>
            <a:off x="624173" y="3912165"/>
            <a:ext cx="1698936"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5)Contact Section</a:t>
            </a:r>
          </a:p>
        </p:txBody>
      </p:sp>
      <p:sp>
        <p:nvSpPr>
          <p:cNvPr id="12" name="TextBox 12"/>
          <p:cNvSpPr txBox="1"/>
          <p:nvPr/>
        </p:nvSpPr>
        <p:spPr>
          <a:xfrm>
            <a:off x="624173" y="4464034"/>
            <a:ext cx="822989" cy="510264"/>
          </a:xfrm>
          <a:prstGeom prst="rect">
            <a:avLst/>
          </a:prstGeom>
        </p:spPr>
        <p:txBody>
          <a:bodyPr lIns="0" tIns="0" rIns="0" bIns="0" rtlCol="0" anchor="t">
            <a:spAutoFit/>
          </a:bodyPr>
          <a:lstStyle/>
          <a:p>
            <a:pPr algn="l">
              <a:lnSpc>
                <a:spcPts val="4346"/>
              </a:lnSpc>
            </a:pPr>
            <a:r>
              <a:rPr lang="en-US" sz="1798" b="1">
                <a:solidFill>
                  <a:srgbClr val="000000"/>
                </a:solidFill>
                <a:latin typeface="Calibri (MS) Bold"/>
                <a:ea typeface="Calibri (MS) Bold"/>
                <a:cs typeface="Calibri (MS) Bold"/>
                <a:sym typeface="Calibri (MS) Bold"/>
              </a:rPr>
              <a:t>6)Footer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06300" cy="6981815"/>
          </a:xfrm>
          <a:custGeom>
            <a:avLst/>
            <a:gdLst/>
            <a:ahLst/>
            <a:cxnLst/>
            <a:rect l="l" t="t" r="r" b="b"/>
            <a:pathLst>
              <a:path w="12306300" h="6981815">
                <a:moveTo>
                  <a:pt x="0" y="0"/>
                </a:moveTo>
                <a:lnTo>
                  <a:pt x="12306300" y="0"/>
                </a:lnTo>
                <a:lnTo>
                  <a:pt x="12306300" y="6981815"/>
                </a:lnTo>
                <a:lnTo>
                  <a:pt x="0" y="69818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754542" y="308858"/>
            <a:ext cx="9194635" cy="829618"/>
          </a:xfrm>
          <a:prstGeom prst="rect">
            <a:avLst/>
          </a:prstGeom>
        </p:spPr>
        <p:txBody>
          <a:bodyPr lIns="0" tIns="0" rIns="0" bIns="0" rtlCol="0" anchor="t">
            <a:spAutoFit/>
          </a:bodyPr>
          <a:lstStyle/>
          <a:p>
            <a:pPr algn="l">
              <a:lnSpc>
                <a:spcPts val="6712"/>
              </a:lnSpc>
            </a:pPr>
            <a:r>
              <a:rPr lang="en-US" sz="4794" b="1">
                <a:solidFill>
                  <a:srgbClr val="000000"/>
                </a:solidFill>
                <a:latin typeface="Trebuchet MS Bold"/>
                <a:ea typeface="Trebuchet MS Bold"/>
                <a:cs typeface="Trebuchet MS Bold"/>
                <a:sym typeface="Trebuchet MS Bold"/>
              </a:rPr>
              <a:t>FEATURES AND FUNCTIONALITY</a:t>
            </a:r>
          </a:p>
        </p:txBody>
      </p:sp>
      <p:sp>
        <p:nvSpPr>
          <p:cNvPr id="4" name="TextBox 4"/>
          <p:cNvSpPr txBox="1"/>
          <p:nvPr/>
        </p:nvSpPr>
        <p:spPr>
          <a:xfrm>
            <a:off x="1689859" y="1395346"/>
            <a:ext cx="893769"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Features:</a:t>
            </a:r>
          </a:p>
        </p:txBody>
      </p:sp>
      <p:sp>
        <p:nvSpPr>
          <p:cNvPr id="5" name="TextBox 5"/>
          <p:cNvSpPr txBox="1"/>
          <p:nvPr/>
        </p:nvSpPr>
        <p:spPr>
          <a:xfrm>
            <a:off x="1689859" y="1947224"/>
            <a:ext cx="2672315" cy="300714"/>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Clean and responsive design</a:t>
            </a:r>
          </a:p>
        </p:txBody>
      </p:sp>
      <p:sp>
        <p:nvSpPr>
          <p:cNvPr id="6" name="TextBox 6"/>
          <p:cNvSpPr txBox="1"/>
          <p:nvPr/>
        </p:nvSpPr>
        <p:spPr>
          <a:xfrm>
            <a:off x="1689859" y="2499093"/>
            <a:ext cx="3404721" cy="300714"/>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Easy navigation with a header menu</a:t>
            </a:r>
          </a:p>
        </p:txBody>
      </p:sp>
      <p:sp>
        <p:nvSpPr>
          <p:cNvPr id="7" name="TextBox 7"/>
          <p:cNvSpPr txBox="1"/>
          <p:nvPr/>
        </p:nvSpPr>
        <p:spPr>
          <a:xfrm>
            <a:off x="1689859" y="3050972"/>
            <a:ext cx="4066632" cy="300714"/>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Separate sections: About, Projects, Contact</a:t>
            </a:r>
          </a:p>
        </p:txBody>
      </p:sp>
      <p:sp>
        <p:nvSpPr>
          <p:cNvPr id="8" name="TextBox 8"/>
          <p:cNvSpPr txBox="1"/>
          <p:nvPr/>
        </p:nvSpPr>
        <p:spPr>
          <a:xfrm>
            <a:off x="1689859" y="3602850"/>
            <a:ext cx="1326918"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Functionality:</a:t>
            </a:r>
          </a:p>
        </p:txBody>
      </p:sp>
      <p:sp>
        <p:nvSpPr>
          <p:cNvPr id="9" name="TextBox 9"/>
          <p:cNvSpPr txBox="1"/>
          <p:nvPr/>
        </p:nvSpPr>
        <p:spPr>
          <a:xfrm>
            <a:off x="1689859" y="4154719"/>
            <a:ext cx="4745755"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HTML:</a:t>
            </a:r>
            <a:r>
              <a:rPr lang="en-US" sz="1798">
                <a:solidFill>
                  <a:srgbClr val="000000"/>
                </a:solidFill>
                <a:latin typeface="Calibri (MS)"/>
                <a:ea typeface="Calibri (MS)"/>
                <a:cs typeface="Calibri (MS)"/>
                <a:sym typeface="Calibri (MS)"/>
              </a:rPr>
              <a:t> Provides structure for sections and content</a:t>
            </a:r>
          </a:p>
        </p:txBody>
      </p:sp>
      <p:sp>
        <p:nvSpPr>
          <p:cNvPr id="10" name="TextBox 10"/>
          <p:cNvSpPr txBox="1"/>
          <p:nvPr/>
        </p:nvSpPr>
        <p:spPr>
          <a:xfrm>
            <a:off x="1689859" y="4706598"/>
            <a:ext cx="5242293"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CSS:</a:t>
            </a:r>
            <a:r>
              <a:rPr lang="en-US" sz="1798">
                <a:solidFill>
                  <a:srgbClr val="000000"/>
                </a:solidFill>
                <a:latin typeface="Calibri (MS)"/>
                <a:ea typeface="Calibri (MS)"/>
                <a:cs typeface="Calibri (MS)"/>
                <a:sym typeface="Calibri (MS)"/>
              </a:rPr>
              <a:t> Adds styling, color schemes, and responsive layout</a:t>
            </a:r>
          </a:p>
        </p:txBody>
      </p:sp>
      <p:sp>
        <p:nvSpPr>
          <p:cNvPr id="11" name="TextBox 11"/>
          <p:cNvSpPr txBox="1"/>
          <p:nvPr/>
        </p:nvSpPr>
        <p:spPr>
          <a:xfrm>
            <a:off x="1689859" y="5258467"/>
            <a:ext cx="1027062" cy="300714"/>
          </a:xfrm>
          <a:prstGeom prst="rect">
            <a:avLst/>
          </a:prstGeom>
        </p:spPr>
        <p:txBody>
          <a:bodyPr lIns="0" tIns="0" rIns="0" bIns="0" rtlCol="0" anchor="t">
            <a:spAutoFit/>
          </a:bodyPr>
          <a:lstStyle/>
          <a:p>
            <a:pPr algn="l">
              <a:lnSpc>
                <a:spcPts val="2172"/>
              </a:lnSpc>
            </a:pPr>
            <a:r>
              <a:rPr lang="en-US" sz="1798" b="1">
                <a:solidFill>
                  <a:srgbClr val="000000"/>
                </a:solidFill>
                <a:latin typeface="Calibri (MS) Bold"/>
                <a:ea typeface="Calibri (MS) Bold"/>
                <a:cs typeface="Calibri (MS) Bold"/>
                <a:sym typeface="Calibri (MS) Bold"/>
              </a:rPr>
              <a:t>JavaScript:</a:t>
            </a:r>
          </a:p>
        </p:txBody>
      </p:sp>
      <p:sp>
        <p:nvSpPr>
          <p:cNvPr id="12" name="TextBox 12"/>
          <p:cNvSpPr txBox="1"/>
          <p:nvPr/>
        </p:nvSpPr>
        <p:spPr>
          <a:xfrm>
            <a:off x="2118046" y="5547570"/>
            <a:ext cx="81544" cy="859279"/>
          </a:xfrm>
          <a:prstGeom prst="rect">
            <a:avLst/>
          </a:prstGeom>
        </p:spPr>
        <p:txBody>
          <a:bodyPr lIns="0" tIns="0" rIns="0" bIns="0" rtlCol="0" anchor="t">
            <a:spAutoFit/>
          </a:bodyPr>
          <a:lstStyle/>
          <a:p>
            <a:pPr algn="just">
              <a:lnSpc>
                <a:spcPts val="2172"/>
              </a:lnSpc>
            </a:pPr>
            <a:r>
              <a:rPr lang="en-US" sz="1798">
                <a:solidFill>
                  <a:srgbClr val="000000"/>
                </a:solidFill>
                <a:latin typeface="Arial MT Pro"/>
                <a:ea typeface="Arial MT Pro"/>
                <a:cs typeface="Arial MT Pro"/>
                <a:sym typeface="Arial MT Pro"/>
              </a:rPr>
              <a:t>• • •</a:t>
            </a:r>
          </a:p>
        </p:txBody>
      </p:sp>
      <p:sp>
        <p:nvSpPr>
          <p:cNvPr id="13" name="TextBox 13"/>
          <p:cNvSpPr txBox="1"/>
          <p:nvPr/>
        </p:nvSpPr>
        <p:spPr>
          <a:xfrm>
            <a:off x="2432037" y="5534406"/>
            <a:ext cx="4479655" cy="852592"/>
          </a:xfrm>
          <a:prstGeom prst="rect">
            <a:avLst/>
          </a:prstGeom>
        </p:spPr>
        <p:txBody>
          <a:bodyPr lIns="0" tIns="0" rIns="0" bIns="0" rtlCol="0" anchor="t">
            <a:spAutoFit/>
          </a:bodyPr>
          <a:lstStyle/>
          <a:p>
            <a:pPr algn="l">
              <a:lnSpc>
                <a:spcPts val="2172"/>
              </a:lnSpc>
            </a:pPr>
            <a:r>
              <a:rPr lang="en-US" sz="1798">
                <a:solidFill>
                  <a:srgbClr val="000000"/>
                </a:solidFill>
                <a:latin typeface="Calibri (MS)"/>
                <a:ea typeface="Calibri (MS)"/>
                <a:cs typeface="Calibri (MS)"/>
                <a:sym typeface="Calibri (MS)"/>
              </a:rPr>
              <a:t>Form validation Button actions (alerts, navigation) Interactive elements (menu toggle, animations)</a:t>
            </a:r>
          </a:p>
        </p:txBody>
      </p:sp>
      <p:sp>
        <p:nvSpPr>
          <p:cNvPr id="14" name="TextBox 14"/>
          <p:cNvSpPr txBox="1"/>
          <p:nvPr/>
        </p:nvSpPr>
        <p:spPr>
          <a:xfrm>
            <a:off x="1375867" y="1750828"/>
            <a:ext cx="81544" cy="1620707"/>
          </a:xfrm>
          <a:prstGeom prst="rect">
            <a:avLst/>
          </a:prstGeom>
        </p:spPr>
        <p:txBody>
          <a:bodyPr lIns="0" tIns="0" rIns="0" bIns="0" rtlCol="0" anchor="t">
            <a:spAutoFit/>
          </a:bodyPr>
          <a:lstStyle/>
          <a:p>
            <a:pPr algn="just">
              <a:lnSpc>
                <a:spcPts val="4346"/>
              </a:lnSpc>
            </a:pPr>
            <a:r>
              <a:rPr lang="en-US" sz="1798">
                <a:solidFill>
                  <a:srgbClr val="000000"/>
                </a:solidFill>
                <a:latin typeface="Arial MT Pro"/>
                <a:ea typeface="Arial MT Pro"/>
                <a:cs typeface="Arial MT Pro"/>
                <a:sym typeface="Arial MT Pro"/>
              </a:rPr>
              <a:t>• • •</a:t>
            </a:r>
          </a:p>
        </p:txBody>
      </p:sp>
      <p:sp>
        <p:nvSpPr>
          <p:cNvPr id="15" name="TextBox 15"/>
          <p:cNvSpPr txBox="1"/>
          <p:nvPr/>
        </p:nvSpPr>
        <p:spPr>
          <a:xfrm>
            <a:off x="1375867" y="3970144"/>
            <a:ext cx="81544" cy="1620707"/>
          </a:xfrm>
          <a:prstGeom prst="rect">
            <a:avLst/>
          </a:prstGeom>
        </p:spPr>
        <p:txBody>
          <a:bodyPr lIns="0" tIns="0" rIns="0" bIns="0" rtlCol="0" anchor="t">
            <a:spAutoFit/>
          </a:bodyPr>
          <a:lstStyle/>
          <a:p>
            <a:pPr algn="just">
              <a:lnSpc>
                <a:spcPts val="4346"/>
              </a:lnSpc>
            </a:pPr>
            <a:r>
              <a:rPr lang="en-US" sz="1798" b="1">
                <a:solidFill>
                  <a:srgbClr val="000000"/>
                </a:solidFill>
                <a:latin typeface="Arial MT Pro Bold"/>
                <a:ea typeface="Arial MT Pro Bold"/>
                <a:cs typeface="Arial MT Pro Bold"/>
                <a:sym typeface="Arial MT Pro Bold"/>
              </a:rPr>
              <a:t>•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447</Words>
  <Application>Microsoft Office PowerPoint</Application>
  <PresentationFormat>Custom</PresentationFormat>
  <Paragraphs>66</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Calibri (MS)</vt:lpstr>
      <vt:lpstr>Noto Serif</vt:lpstr>
      <vt:lpstr>Arial</vt:lpstr>
      <vt:lpstr>Arial MT Pro</vt:lpstr>
      <vt:lpstr>Calibri (MS) Bold</vt:lpstr>
      <vt:lpstr>Trebuchet MS</vt:lpstr>
      <vt:lpstr>Noto Serif Bold</vt:lpstr>
      <vt:lpstr>Calibri</vt:lpstr>
      <vt:lpstr>Arial MT Pro Bold</vt:lpstr>
      <vt:lpstr>Trebuchet MS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DIVIJITH PPT_250904_101119.pdf</dc:title>
  <dc:creator>KPRCAS</dc:creator>
  <cp:lastModifiedBy>KPRCAS</cp:lastModifiedBy>
  <cp:revision>2</cp:revision>
  <dcterms:created xsi:type="dcterms:W3CDTF">2006-08-16T00:00:00Z</dcterms:created>
  <dcterms:modified xsi:type="dcterms:W3CDTF">2025-09-19T04:09:54Z</dcterms:modified>
  <dc:identifier>DAGx_D1uzS8</dc:identifier>
</cp:coreProperties>
</file>